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3" r:id="rId4"/>
  </p:sldMasterIdLst>
  <p:notesMasterIdLst>
    <p:notesMasterId r:id="rId22"/>
  </p:notesMasterIdLst>
  <p:sldIdLst>
    <p:sldId id="416" r:id="rId5"/>
    <p:sldId id="405" r:id="rId6"/>
    <p:sldId id="401" r:id="rId7"/>
    <p:sldId id="400" r:id="rId8"/>
    <p:sldId id="402" r:id="rId9"/>
    <p:sldId id="424" r:id="rId10"/>
    <p:sldId id="403" r:id="rId11"/>
    <p:sldId id="389" r:id="rId12"/>
    <p:sldId id="419" r:id="rId13"/>
    <p:sldId id="421" r:id="rId14"/>
    <p:sldId id="417" r:id="rId15"/>
    <p:sldId id="418" r:id="rId16"/>
    <p:sldId id="422" r:id="rId17"/>
    <p:sldId id="423" r:id="rId18"/>
    <p:sldId id="408" r:id="rId19"/>
    <p:sldId id="411" r:id="rId20"/>
    <p:sldId id="396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B5595A-F953-4368-94DE-8E4DA07AE76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039FFC-6595-4F99-914B-284F04DF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8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39FFC-6595-4F99-914B-284F04DFC8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EC9B-29D1-C34A-9DF6-4699A88A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65125"/>
            <a:ext cx="11096625" cy="87788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290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7358-7160-5749-B1CB-72DC05EA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E7DF7-1E5E-2446-8F2A-39A32B299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D6494-1B54-F84D-BE37-D190B8F24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976FD-50E9-DC4C-9442-F7644BF3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1B363-F0E3-B242-A90A-89B496FB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8AA82-9CF3-4840-9841-F6374319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0E90-0723-6D4B-B3B2-33322775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BE8CC-C51A-5D4A-ABBE-755CF240B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4314-509D-004D-BD90-57D499B4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3189A-8889-9A4C-9BF0-A1F4DE4F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0841F-BA52-6B41-A72E-3E74E229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0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245FEC-E1CD-4545-B4F3-CDAFCF432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6001E-F339-FD47-ACD4-1BFF33D12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50AC9-1068-8240-939B-36CFF7C9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28C9B-9219-3C42-BCD3-8DEE95F5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1275-FECD-7F4E-BAC7-C8641830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fcf0e4216_0_711"/>
          <p:cNvSpPr txBox="1">
            <a:spLocks noGrp="1"/>
          </p:cNvSpPr>
          <p:nvPr>
            <p:ph type="title"/>
          </p:nvPr>
        </p:nvSpPr>
        <p:spPr>
          <a:xfrm>
            <a:off x="159373" y="104591"/>
            <a:ext cx="109728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gbfcf0e4216_0_7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gbfcf0e4216_0_7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gbfcf0e4216_0_7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0" name="Google Shape;340;gbfcf0e4216_0_711"/>
          <p:cNvSpPr txBox="1">
            <a:spLocks noGrp="1"/>
          </p:cNvSpPr>
          <p:nvPr>
            <p:ph type="body" idx="1"/>
          </p:nvPr>
        </p:nvSpPr>
        <p:spPr>
          <a:xfrm>
            <a:off x="317653" y="808214"/>
            <a:ext cx="10972800" cy="53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41" name="Google Shape;341;gbfcf0e4216_0_711"/>
          <p:cNvCxnSpPr/>
          <p:nvPr/>
        </p:nvCxnSpPr>
        <p:spPr>
          <a:xfrm>
            <a:off x="211683" y="701584"/>
            <a:ext cx="117404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8915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BA40-CFE1-FB45-80AD-447991057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29E74-3FC1-EE48-AB3F-6D719DD1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97152-FA0F-5449-B988-88BB3BBA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CF185-663A-FE40-8183-E9496BEB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6EFF5-44E1-E34A-A6DE-C9C0EE00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671E-4AA1-3F4A-9719-8F5466BF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5F95-4D47-EF48-BB85-3F545C9B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A8A75-C1A4-D341-971C-7CDF02D2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229E5-35D2-B44B-9457-5ABC28F3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10F12-147F-C34D-A6EE-5F5D7ACC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CA2F-05E3-BB49-9B5A-373E4331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CDC35-7E67-6C4B-9D38-A47E18D19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FADD7-1AC9-CC4E-AE87-2AFC2CA2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CD35-020C-CB4C-B1DE-161C7A65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9E98-12CA-9D46-B07A-15CD3763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5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6A3A-7559-2A46-838B-DA8C359B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C440F-5453-EE40-A7E7-FBEC1E9EF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68605-003B-BA48-AB95-CFAC821B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3099-2D57-604F-BB60-D87E02B4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D5F56-2702-B140-83C1-7FABA8FA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7D758-74D2-5544-9BAB-F00D9E2F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6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32D0-E499-A843-A8C5-36D48675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DE46B-A228-CB45-BCA7-759E64480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4018C-78FE-F644-84A0-278F9FF30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1CED3-431A-1348-8281-51B5F3D8B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5B723-CB06-C541-BD64-B003B36FE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7E2F1-FB58-D046-AA55-677E7E76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E196E-CA92-A643-B3E3-0C16F5AE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05F58F-FB05-D64B-A0E7-A6F140D9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7D16-B6F2-A14C-B7C8-3B8113FD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B3A7F-6D33-7B4F-B405-A5000D21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BAFF8-E7D3-FF4B-BA12-083FCEF0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47A2F-E8EE-064C-87AD-3FF1E8C4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20722-0424-4D48-8D74-494F65EE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B5E44-07A2-5C41-A097-5026361C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06F4B-6EC7-A442-8656-B354C94B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53F6-57B4-9B4F-BAEE-EB704BF1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DCC26-1719-0041-9573-EF3475C0C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06ECF-0288-B749-8768-1B21C1746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009F6-6A44-574A-84BD-16445C38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90EB00-D944-A24E-A402-354E0FE2C71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6E501-055E-C54B-901B-24FA7C04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AF9E1-BF24-7743-B281-3B474504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E5E824-427D-F646-BF0D-06B244459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74B6AD-9F56-E044-B879-C749CBB4FEF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1"/>
            <a:ext cx="12192000" cy="1303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DA1A4E-B349-FF4E-9CA3-80EB93DCAAEF}"/>
              </a:ext>
            </a:extLst>
          </p:cNvPr>
          <p:cNvSpPr txBox="1"/>
          <p:nvPr userDrawn="1"/>
        </p:nvSpPr>
        <p:spPr>
          <a:xfrm>
            <a:off x="8949449" y="6517532"/>
            <a:ext cx="28793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Purdue University is an Equal Access / 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198432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g.purdue.edu/stories/agricultural-biological-engineering-program-earns-number-1-rankin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CHM+11100&amp;filter%5Bexact_match%5D=1&amp;filter%5B3%5D=1&amp;filter%5B31%5D=1&amp;filter%5B1%5D=1&amp;filter%5B28%5D=1&amp;filter%5B30%5D=1" TargetMode="External"/><Relationship Id="rId3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ASM+10500&amp;filter%5Bexact_match%5D=1&amp;filter%5B3%5D=1&amp;filter%5B31%5D=1&amp;filter%5B1%5D=1&amp;filter%5B28%5D=1&amp;filter%5B30%5D=1" TargetMode="External"/><Relationship Id="rId7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PHYS+21400&amp;filter%5Bexact_match%5D=1&amp;filter%5B3%5D=1&amp;filter%5B31%5D=1&amp;filter%5B1%5D=1&amp;filter%5B28%5D=1&amp;filter%5B30%5D=1" TargetMode="External"/><Relationship Id="rId12" Type="http://schemas.openxmlformats.org/officeDocument/2006/relationships/hyperlink" Target="https://www.purdue.edu/provost/students/s-initiatives/curriculum/courses.html" TargetMode="External"/><Relationship Id="rId2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AGR+10100&amp;filter%5Bexact_match%5D=1&amp;filter%5B3%5D=1&amp;filter%5B31%5D=1&amp;filter%5B1%5D=1&amp;filter%5B28%5D=1&amp;filter%5B30%5D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asm+10400&amp;filter%5Bexact_match%5D=1&amp;filter%5B3%5D=1&amp;filter%5B31%5D=1&amp;filter%5B1%5D=1&amp;filter%5B28%5D=1&amp;filter%5B30%5D=1" TargetMode="External"/><Relationship Id="rId11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MA+16010&amp;filter%5Bexact_match%5D=1&amp;filter%5B3%5D=1&amp;filter%5B31%5D=1&amp;filter%5B1%5D=1&amp;filter%5B28%5D=1&amp;filter%5B30%5D=1" TargetMode="External"/><Relationship Id="rId5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CHM+11200&amp;filter%5Bexact_match%5D=1&amp;filter%5B3%5D=1&amp;filter%5B31%5D=1&amp;filter%5B1%5D=1&amp;filter%5B28%5D=1&amp;filter%5B30%5D=1" TargetMode="External"/><Relationship Id="rId10" Type="http://schemas.openxmlformats.org/officeDocument/2006/relationships/hyperlink" Target="https://catalog.purdue.edu/search_advanced.php?cur_cat_oid=15&amp;search_database=Search&amp;search_db=Search&amp;cpage=1&amp;ecpage=1&amp;ppage=1&amp;spage=1&amp;tpage=1&amp;location=33&amp;filter%5Bkeyword%5D=econ+25100&amp;filter%5Bexact_match%5D=1" TargetMode="External"/><Relationship Id="rId4" Type="http://schemas.openxmlformats.org/officeDocument/2006/relationships/hyperlink" Target="https://catalog.purdue.edu/search_advanced.php?cur_cat_oid=14&amp;ecpage=1&amp;cpage=1&amp;ppage=1&amp;pcpage=1&amp;spage=1&amp;tpage=1&amp;search_database=Search&amp;filter%5Bkeyword%5D=AGR+11100&amp;filter%5Bexact_match%5D=1&amp;filter%5B3%5D=1&amp;filter%5B31%5D=1&amp;filter%5B1%5D=1&amp;filter%5B28%5D=1&amp;filter%5B30%5D=1" TargetMode="External"/><Relationship Id="rId9" Type="http://schemas.openxmlformats.org/officeDocument/2006/relationships/hyperlink" Target="https://catalog.purdue.edu/search_advanced.php?cur_cat_oid=15&amp;search_database=Search&amp;search_db=Search&amp;cpage=1&amp;ecpage=1&amp;ppage=1&amp;spage=1&amp;tpage=1&amp;location=33&amp;filter%5Bkeyword%5D=agec&amp;filter%5Bexact_match%5D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fZoCvzZjO1o" TargetMode="External"/><Relationship Id="rId1" Type="http://schemas.openxmlformats.org/officeDocument/2006/relationships/video" Target="https://www.youtube.com/embed/lneRoDm6C8E" TargetMode="External"/><Relationship Id="rId6" Type="http://schemas.openxmlformats.org/officeDocument/2006/relationships/hyperlink" Target="https://catalog.purdue.edu/preview_program.php?catoid=14&amp;poid=18664" TargetMode="External"/><Relationship Id="rId5" Type="http://schemas.openxmlformats.org/officeDocument/2006/relationships/hyperlink" Target="https://catalog.purdue.edu/preview_program.php?catoid=14&amp;poid=18665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atalog.purdue.edu/preview_program.php?catoid=14&amp;poid=19419" TargetMode="External"/><Relationship Id="rId3" Type="http://schemas.openxmlformats.org/officeDocument/2006/relationships/hyperlink" Target="https://catalog.purdue.edu/preview_program.php?catoid=14&amp;poid=19381" TargetMode="Externa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O8d5Xy8tcg" TargetMode="External"/><Relationship Id="rId6" Type="http://schemas.openxmlformats.org/officeDocument/2006/relationships/hyperlink" Target="https://catalog.purdue.edu/preview_program.php?catoid=14&amp;poid=19418" TargetMode="External"/><Relationship Id="rId5" Type="http://schemas.openxmlformats.org/officeDocument/2006/relationships/hyperlink" Target="https://catalog.purdue.edu/preview_program.php?catoid=14&amp;poid=19417" TargetMode="External"/><Relationship Id="rId4" Type="http://schemas.openxmlformats.org/officeDocument/2006/relationships/hyperlink" Target="https://catalog.purdue.edu/preview_program.php?catoid=14&amp;poid=1888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og.purdue.edu/preview_program.php?catoid=14&amp;poid=1917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atalog.purdue.edu/search_advanced.php?cur_cat_oid=14&amp;search_database=Search&amp;search_db=Search&amp;cpage=1&amp;ecpage=1&amp;ppage=1&amp;spage=1&amp;tpage=1&amp;location=33&amp;filter%5Bkeyword%5D=MA+16500&amp;filter%5Bexact_match%5D=1" TargetMode="External"/><Relationship Id="rId3" Type="http://schemas.openxmlformats.org/officeDocument/2006/relationships/hyperlink" Target="https://catalog.purdue.edu/search_advanced.php?cur_cat_oid=15&amp;search_database=Search&amp;search_db=Search&amp;cpage=1&amp;ecpage=1&amp;ppage=1&amp;spage=1&amp;tpage=1&amp;location=33&amp;filter%5Bkeyword%5D=CHM+11600&amp;filter%5Bexact_match%5D=1" TargetMode="External"/><Relationship Id="rId7" Type="http://schemas.openxmlformats.org/officeDocument/2006/relationships/hyperlink" Target="https://engineering.purdue.edu/ENE/Academics/Undergrad/FYE/ENGR13200" TargetMode="External"/><Relationship Id="rId2" Type="http://schemas.openxmlformats.org/officeDocument/2006/relationships/hyperlink" Target="https://catalog.purdue.edu/search_advanced.php?cur_cat_oid=14&amp;search_database=Search&amp;search_db=Search&amp;cpage=1&amp;ecpage=1&amp;ppage=1&amp;spage=1&amp;tpage=1&amp;location=33&amp;filter%5Bkeyword%5D=CHM+11500&amp;filter%5Bexact_match%5D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ngineering.purdue.edu/ENE/Academics/Undergrad/FYE/ENGR13100" TargetMode="External"/><Relationship Id="rId11" Type="http://schemas.openxmlformats.org/officeDocument/2006/relationships/hyperlink" Target="https://catalog.purdue.edu/search_advanced.php?cur_cat_oid=14&amp;search_database=Search&amp;search_db=Search&amp;cpage=1&amp;ecpage=1&amp;ppage=1&amp;spage=1&amp;tpage=1&amp;location=33&amp;filter%5Bkeyword%5D=PHYS+17200&amp;filter%5Bexact_match%5D=1" TargetMode="External"/><Relationship Id="rId5" Type="http://schemas.openxmlformats.org/officeDocument/2006/relationships/hyperlink" Target="https://catalog.purdue.edu/search_advanced.php?cur_cat_oid=15&amp;search_database=Search&amp;search_db=Search&amp;cpage=1&amp;ecpage=1&amp;ppage=1&amp;spage=1&amp;tpage=1&amp;location=33&amp;filter%5Bkeyword%5D=cs+17700&amp;filter%5Bexact_match%5D=1" TargetMode="External"/><Relationship Id="rId10" Type="http://schemas.openxmlformats.org/officeDocument/2006/relationships/hyperlink" Target="https://www.purdue.edu/provost/students/s-initiatives/curriculum/courses.html" TargetMode="External"/><Relationship Id="rId4" Type="http://schemas.openxmlformats.org/officeDocument/2006/relationships/hyperlink" Target="https://catalog.purdue.edu/search_advanced.php?cur_cat_oid=14&amp;search_database=Search&amp;search_db=Search&amp;cpage=1&amp;ecpage=1&amp;ppage=1&amp;spage=1&amp;tpage=1&amp;location=33&amp;filter%5Bkeyword%5D=CS+15900&amp;filter%5Bexact_match%5D=1" TargetMode="External"/><Relationship Id="rId9" Type="http://schemas.openxmlformats.org/officeDocument/2006/relationships/hyperlink" Target="https://catalog.purdue.edu/search_advanced.php?cur_cat_oid=14&amp;search_database=Search&amp;search_db=Search&amp;cpage=1&amp;ecpage=1&amp;ppage=1&amp;spage=1&amp;tpage=1&amp;location=33&amp;filter%5Bkeyword%5D=MA+16600&amp;filter%5Bexact_match%5D=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l.mypurdue.purdue.edu/" TargetMode="External"/><Relationship Id="rId2" Type="http://schemas.openxmlformats.org/officeDocument/2006/relationships/hyperlink" Target="https://www.purdue.edu/orientation/purdue102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www.purdue.edu/orientatio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aylordc@purdue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rendaschroeder@purdue.ed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nyde158@purdue.ed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nyde158@purdue.edu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ardebey@purdue.ed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.purdue.edu/preview_program.php?catoid=14&amp;poid=18597" TargetMode="External"/><Relationship Id="rId7" Type="http://schemas.openxmlformats.org/officeDocument/2006/relationships/hyperlink" Target="https://catalog.purdue.edu/preview_program.php?catoid=14&amp;poid=19383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X7FINSf5NA" TargetMode="External"/><Relationship Id="rId6" Type="http://schemas.openxmlformats.org/officeDocument/2006/relationships/hyperlink" Target="https://catalog.purdue.edu/preview_program.php?catoid=14&amp;poid=19382" TargetMode="External"/><Relationship Id="rId5" Type="http://schemas.openxmlformats.org/officeDocument/2006/relationships/hyperlink" Target="https://catalog.purdue.edu/preview_program.php?catoid=14&amp;poid=19394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70B5E-8C88-46E7-8ACE-0A71CCCF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59" y="318233"/>
            <a:ext cx="11096625" cy="87788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Welcome to ABE! </a:t>
            </a:r>
            <a:r>
              <a:rPr lang="en-US" dirty="0"/>
              <a:t> 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0457A46B-3222-4E0B-883A-900DEE73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903" y="1409508"/>
            <a:ext cx="7932453" cy="528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rdue University Agricultural &amp; Biological Engineering | LinkedIn">
            <a:extLst>
              <a:ext uri="{FF2B5EF4-FFF2-40B4-BE49-F238E27FC236}">
                <a16:creationId xmlns:a16="http://schemas.microsoft.com/office/drawing/2014/main" id="{8690533C-2C93-425C-9914-82922BCF8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2"/>
          <a:stretch/>
        </p:blipFill>
        <p:spPr bwMode="auto">
          <a:xfrm>
            <a:off x="951903" y="1409508"/>
            <a:ext cx="2084807" cy="17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8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5A094-D594-4BF5-A225-5546FB9950DC}"/>
              </a:ext>
            </a:extLst>
          </p:cNvPr>
          <p:cNvSpPr/>
          <p:nvPr/>
        </p:nvSpPr>
        <p:spPr>
          <a:xfrm>
            <a:off x="117383" y="412783"/>
            <a:ext cx="6898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ASM - Typical First Year Courses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548185-3796-4199-AC39-EC031B28D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03260"/>
              </p:ext>
            </p:extLst>
          </p:nvPr>
        </p:nvGraphicFramePr>
        <p:xfrm>
          <a:off x="259883" y="1540042"/>
          <a:ext cx="11755680" cy="42137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1144">
                  <a:extLst>
                    <a:ext uri="{9D8B030D-6E8A-4147-A177-3AD203B41FA5}">
                      <a16:colId xmlns:a16="http://schemas.microsoft.com/office/drawing/2014/main" val="265896782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72509031"/>
                    </a:ext>
                  </a:extLst>
                </a:gridCol>
                <a:gridCol w="167554">
                  <a:extLst>
                    <a:ext uri="{9D8B030D-6E8A-4147-A177-3AD203B41FA5}">
                      <a16:colId xmlns:a16="http://schemas.microsoft.com/office/drawing/2014/main" val="444021062"/>
                    </a:ext>
                  </a:extLst>
                </a:gridCol>
                <a:gridCol w="4445074">
                  <a:extLst>
                    <a:ext uri="{9D8B030D-6E8A-4147-A177-3AD203B41FA5}">
                      <a16:colId xmlns:a16="http://schemas.microsoft.com/office/drawing/2014/main" val="612832612"/>
                    </a:ext>
                  </a:extLst>
                </a:gridCol>
                <a:gridCol w="729393">
                  <a:extLst>
                    <a:ext uri="{9D8B030D-6E8A-4147-A177-3AD203B41FA5}">
                      <a16:colId xmlns:a16="http://schemas.microsoft.com/office/drawing/2014/main" val="2446697939"/>
                    </a:ext>
                  </a:extLst>
                </a:gridCol>
                <a:gridCol w="1106905">
                  <a:extLst>
                    <a:ext uri="{9D8B030D-6E8A-4147-A177-3AD203B41FA5}">
                      <a16:colId xmlns:a16="http://schemas.microsoft.com/office/drawing/2014/main" val="360368501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1481353892"/>
                    </a:ext>
                  </a:extLst>
                </a:gridCol>
                <a:gridCol w="2503462">
                  <a:extLst>
                    <a:ext uri="{9D8B030D-6E8A-4147-A177-3AD203B41FA5}">
                      <a16:colId xmlns:a16="http://schemas.microsoft.com/office/drawing/2014/main" val="943567422"/>
                    </a:ext>
                  </a:extLst>
                </a:gridCol>
                <a:gridCol w="790276">
                  <a:extLst>
                    <a:ext uri="{9D8B030D-6E8A-4147-A177-3AD203B41FA5}">
                      <a16:colId xmlns:a16="http://schemas.microsoft.com/office/drawing/2014/main" val="974186522"/>
                    </a:ext>
                  </a:extLst>
                </a:gridCol>
              </a:tblGrid>
              <a:tr h="1720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Credits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Fall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Semester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Credits 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Spring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Semester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00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2"/>
                        </a:rPr>
                        <a:t>AGR 10100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Introduction to the College of Agriculture and Purdue University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 Chemistry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3"/>
                        </a:rPr>
                        <a:t>ASM 10500</a:t>
                      </a:r>
                      <a:endParaRPr 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/>
                        <a:t>Computing Technology With Applications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Computing Technology With Applications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General Chemistry II</a:t>
                      </a:r>
                    </a:p>
                    <a:p>
                      <a:pPr algn="l"/>
                      <a:r>
                        <a:rPr lang="en-US" dirty="0"/>
                        <a:t>Or </a:t>
                      </a:r>
                    </a:p>
                    <a:p>
                      <a:pPr algn="l"/>
                      <a:r>
                        <a:rPr lang="en-US" dirty="0"/>
                        <a:t>C Programming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146503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4"/>
                        </a:rPr>
                        <a:t>AGR 11100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Introduction to Agricultural and Biological Engineering Academic Programs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Transforming Ideas to Innovation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5"/>
                        </a:rPr>
                        <a:t>CHM 11200</a:t>
                      </a:r>
                      <a:endParaRPr 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/>
                        <a:t>General Chemistry II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General Chemistry II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Transforming Ideas to Innovation II</a:t>
                      </a:r>
                    </a:p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8176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6"/>
                        </a:rPr>
                        <a:t>ASM 10400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Introduction to Agricultural Systems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Analytic Geometry and Calculus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7"/>
                        </a:rPr>
                        <a:t>PHYS 21400</a:t>
                      </a:r>
                      <a:endParaRPr 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The Nature of Physics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The Nature of Physics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dirty="0"/>
                        <a:t>Analytic Geometry and Calculus 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4522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8"/>
                        </a:rPr>
                        <a:t>CHM 11100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General Chemistry 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9"/>
                        </a:rPr>
                        <a:t>AGEC 20300 </a:t>
                      </a:r>
                      <a:r>
                        <a:rPr lang="en-US" sz="1400" dirty="0"/>
                        <a:t>or </a:t>
                      </a:r>
                      <a:r>
                        <a:rPr lang="en-US" sz="1400" dirty="0">
                          <a:hlinkClick r:id="rId10"/>
                        </a:rPr>
                        <a:t>ECON 25100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67145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11"/>
                        </a:rPr>
                        <a:t>MA 16010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Applied Calculus 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3-4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12"/>
                        </a:rPr>
                        <a:t>Written Communication Selective</a:t>
                      </a:r>
                      <a:r>
                        <a:rPr lang="en-US" sz="1400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2015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12"/>
                        </a:rPr>
                        <a:t>Human Cultures: Humanities Selective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dirty="0"/>
                        <a:t>Modern Mechanics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028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12"/>
                        </a:rPr>
                        <a:t>Oral Communication Selective</a:t>
                      </a:r>
                      <a:endParaRPr lang="en-US" sz="1400" dirty="0"/>
                    </a:p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8"/>
                  </a:ext>
                </a:extLst>
              </a:tr>
              <a:tr h="3123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15-16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774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748129-0528-4882-B37A-F0AFB9A0F41A}"/>
              </a:ext>
            </a:extLst>
          </p:cNvPr>
          <p:cNvSpPr txBox="1"/>
          <p:nvPr/>
        </p:nvSpPr>
        <p:spPr>
          <a:xfrm>
            <a:off x="376554" y="6137440"/>
            <a:ext cx="1119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AP/Dual credit may affect first-semester course selection. Your advisor will discuss options with you during your All Aboard registration appointment.</a:t>
            </a:r>
          </a:p>
        </p:txBody>
      </p:sp>
    </p:spTree>
    <p:extLst>
      <p:ext uri="{BB962C8B-B14F-4D97-AF65-F5344CB8AC3E}">
        <p14:creationId xmlns:p14="http://schemas.microsoft.com/office/powerpoint/2010/main" val="155336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B3DB-DFD8-4A31-B457-6E0ED7CA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5"/>
            <a:ext cx="11096625" cy="87788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 Degrees, Majors, and Concentrations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E8F63-99EA-40C8-A016-389C473F85F5}"/>
              </a:ext>
            </a:extLst>
          </p:cNvPr>
          <p:cNvSpPr/>
          <p:nvPr/>
        </p:nvSpPr>
        <p:spPr>
          <a:xfrm>
            <a:off x="0" y="1606626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Bachelor of Science in Agricultural Engineering, BSAGE*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inherit"/>
            </a:endParaRPr>
          </a:p>
        </p:txBody>
      </p:sp>
      <p:pic>
        <p:nvPicPr>
          <p:cNvPr id="4" name="Online Media 3" title="Machine Systems Engineering: Get Involved">
            <a:hlinkClick r:id="" action="ppaction://media"/>
            <a:extLst>
              <a:ext uri="{FF2B5EF4-FFF2-40B4-BE49-F238E27FC236}">
                <a16:creationId xmlns:a16="http://schemas.microsoft.com/office/drawing/2014/main" id="{8CBF4782-B6CF-41D1-95E1-5186030597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9038" y="3258204"/>
            <a:ext cx="4572000" cy="2571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053337-20CF-4A92-BEB7-0EEF5F8936B0}"/>
              </a:ext>
            </a:extLst>
          </p:cNvPr>
          <p:cNvSpPr/>
          <p:nvPr/>
        </p:nvSpPr>
        <p:spPr>
          <a:xfrm>
            <a:off x="5634037" y="2647859"/>
            <a:ext cx="6933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en-US" sz="2000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Environmental and Natural Resources Engineering </a:t>
            </a:r>
            <a:endParaRPr lang="en-US" sz="20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41271-EA4C-40A4-8364-09F168BA5F7F}"/>
              </a:ext>
            </a:extLst>
          </p:cNvPr>
          <p:cNvSpPr/>
          <p:nvPr/>
        </p:nvSpPr>
        <p:spPr>
          <a:xfrm>
            <a:off x="104775" y="2647859"/>
            <a:ext cx="5744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Agricultural Engineering (Machine Systems) </a:t>
            </a:r>
            <a:endParaRPr lang="en-US" sz="200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Online Media 6" title="Environmental &amp;amp; Natural Resources Engineering: Engineer the Environment">
            <a:hlinkClick r:id="" action="ppaction://media"/>
            <a:extLst>
              <a:ext uri="{FF2B5EF4-FFF2-40B4-BE49-F238E27FC236}">
                <a16:creationId xmlns:a16="http://schemas.microsoft.com/office/drawing/2014/main" id="{56D518E6-8A74-479C-AD98-7622041B4C1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696075" y="3258204"/>
            <a:ext cx="4572000" cy="2571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A49E4-E3D2-4315-8218-213724C6EDC3}"/>
              </a:ext>
            </a:extLst>
          </p:cNvPr>
          <p:cNvSpPr txBox="1"/>
          <p:nvPr/>
        </p:nvSpPr>
        <p:spPr>
          <a:xfrm>
            <a:off x="317634" y="6112042"/>
            <a:ext cx="59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*Successful completion of Pre-ABE curriculum required </a:t>
            </a:r>
          </a:p>
        </p:txBody>
      </p:sp>
    </p:spTree>
    <p:extLst>
      <p:ext uri="{BB962C8B-B14F-4D97-AF65-F5344CB8AC3E}">
        <p14:creationId xmlns:p14="http://schemas.microsoft.com/office/powerpoint/2010/main" val="8630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B3DB-DFD8-4A31-B457-6E0ED7CA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5"/>
            <a:ext cx="11096625" cy="87788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 Degrees, Majors, and Concentrations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E8F63-99EA-40C8-A016-389C473F85F5}"/>
              </a:ext>
            </a:extLst>
          </p:cNvPr>
          <p:cNvSpPr/>
          <p:nvPr/>
        </p:nvSpPr>
        <p:spPr>
          <a:xfrm>
            <a:off x="367552" y="1447310"/>
            <a:ext cx="1182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Bachelor of Science in Biological Engineering, BSBE*</a:t>
            </a:r>
            <a:endParaRPr lang="en-US" sz="3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E4CEE7-4B3A-480A-96AC-55AB8ED54BFC}"/>
              </a:ext>
            </a:extLst>
          </p:cNvPr>
          <p:cNvSpPr/>
          <p:nvPr/>
        </p:nvSpPr>
        <p:spPr>
          <a:xfrm>
            <a:off x="6178615" y="2858056"/>
            <a:ext cx="69334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With optional concentrations in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u="sng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BioEnvironmental</a:t>
            </a:r>
            <a:r>
              <a:rPr lang="en-US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 Engineering</a:t>
            </a:r>
            <a:endParaRPr lang="en-US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fontAlgn="base"/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Cellular and Biomolecular Engineering</a:t>
            </a:r>
            <a:endParaRPr lang="en-US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Food and Biological Process Engineering</a:t>
            </a:r>
            <a:endParaRPr lang="en-US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Pharmaceutical Process Engineering</a:t>
            </a:r>
            <a:endParaRPr lang="en-US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5" name="Online Media 4" title="You. A Biological Engineer. at Purdue University">
            <a:hlinkClick r:id="" action="ppaction://media"/>
            <a:extLst>
              <a:ext uri="{FF2B5EF4-FFF2-40B4-BE49-F238E27FC236}">
                <a16:creationId xmlns:a16="http://schemas.microsoft.com/office/drawing/2014/main" id="{2F1DB21E-96C8-4F0F-9DF8-67D2D97622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67552" y="2996557"/>
            <a:ext cx="5076825" cy="28557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CC3B9E-7828-4EEA-8486-0840A046692B}"/>
              </a:ext>
            </a:extLst>
          </p:cNvPr>
          <p:cNvSpPr/>
          <p:nvPr/>
        </p:nvSpPr>
        <p:spPr>
          <a:xfrm>
            <a:off x="1070143" y="2250283"/>
            <a:ext cx="3238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/>
            <a:r>
              <a:rPr lang="en-US" sz="2000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Biological Engineering </a:t>
            </a:r>
            <a:endParaRPr lang="en-US" sz="20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BD6D1-4825-4404-933E-FAD2A34116C9}"/>
              </a:ext>
            </a:extLst>
          </p:cNvPr>
          <p:cNvSpPr txBox="1"/>
          <p:nvPr/>
        </p:nvSpPr>
        <p:spPr>
          <a:xfrm>
            <a:off x="471639" y="6066542"/>
            <a:ext cx="59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*Successful completion of Pre-ABE curriculum required </a:t>
            </a:r>
          </a:p>
        </p:txBody>
      </p:sp>
    </p:spTree>
    <p:extLst>
      <p:ext uri="{BB962C8B-B14F-4D97-AF65-F5344CB8AC3E}">
        <p14:creationId xmlns:p14="http://schemas.microsoft.com/office/powerpoint/2010/main" val="72796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B3DB-DFD8-4A31-B457-6E0ED7CA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5"/>
            <a:ext cx="11096625" cy="87788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 Degrees, Majors, and Concentrations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E8F63-99EA-40C8-A016-389C473F85F5}"/>
              </a:ext>
            </a:extLst>
          </p:cNvPr>
          <p:cNvSpPr/>
          <p:nvPr/>
        </p:nvSpPr>
        <p:spPr>
          <a:xfrm>
            <a:off x="367552" y="1582064"/>
            <a:ext cx="1182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Pre- Agriculture and Biological Engineering (Pre-ABE)</a:t>
            </a:r>
            <a:endParaRPr lang="en-US" sz="3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C3B9E-7828-4EEA-8486-0840A046692B}"/>
              </a:ext>
            </a:extLst>
          </p:cNvPr>
          <p:cNvSpPr/>
          <p:nvPr/>
        </p:nvSpPr>
        <p:spPr>
          <a:xfrm>
            <a:off x="144378" y="2513348"/>
            <a:ext cx="113000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en-US" dirty="0"/>
              <a:t>Pre-ABE is an alternative to First-Year Engineering.  The required classes are identical to First-Year Engineering requirements.  Because of our ties to Agriculture, we have the ability to have engineering students join our program as freshmen. </a:t>
            </a:r>
          </a:p>
          <a:p>
            <a:pPr lvl="1" fontAlgn="base"/>
            <a:endParaRPr lang="en-US" dirty="0"/>
          </a:p>
          <a:p>
            <a:pPr lvl="1" fontAlgn="base"/>
            <a:endParaRPr lang="en-US" dirty="0"/>
          </a:p>
          <a:p>
            <a:pPr lvl="1" fontAlgn="base"/>
            <a:r>
              <a:rPr lang="en-US" dirty="0"/>
              <a:t>Upon successful completion of the one-year Pre-Agricultural and Biological Engineering curriculum students can move to their professional program of choice within Agricultural and Biological Engineering. </a:t>
            </a:r>
            <a:endParaRPr lang="en-US" sz="20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7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85A094-D594-4BF5-A225-5546FB9950DC}"/>
              </a:ext>
            </a:extLst>
          </p:cNvPr>
          <p:cNvSpPr/>
          <p:nvPr/>
        </p:nvSpPr>
        <p:spPr>
          <a:xfrm>
            <a:off x="117383" y="412783"/>
            <a:ext cx="7608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Pre-ABE - Typical First Year Courses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548185-3796-4199-AC39-EC031B28D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94753"/>
              </p:ext>
            </p:extLst>
          </p:nvPr>
        </p:nvGraphicFramePr>
        <p:xfrm>
          <a:off x="259882" y="1540042"/>
          <a:ext cx="11524686" cy="47014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2468">
                  <a:extLst>
                    <a:ext uri="{9D8B030D-6E8A-4147-A177-3AD203B41FA5}">
                      <a16:colId xmlns:a16="http://schemas.microsoft.com/office/drawing/2014/main" val="265896782"/>
                    </a:ext>
                  </a:extLst>
                </a:gridCol>
                <a:gridCol w="1343284">
                  <a:extLst>
                    <a:ext uri="{9D8B030D-6E8A-4147-A177-3AD203B41FA5}">
                      <a16:colId xmlns:a16="http://schemas.microsoft.com/office/drawing/2014/main" val="72509031"/>
                    </a:ext>
                  </a:extLst>
                </a:gridCol>
                <a:gridCol w="176471">
                  <a:extLst>
                    <a:ext uri="{9D8B030D-6E8A-4147-A177-3AD203B41FA5}">
                      <a16:colId xmlns:a16="http://schemas.microsoft.com/office/drawing/2014/main" val="444021062"/>
                    </a:ext>
                  </a:extLst>
                </a:gridCol>
                <a:gridCol w="2845455">
                  <a:extLst>
                    <a:ext uri="{9D8B030D-6E8A-4147-A177-3AD203B41FA5}">
                      <a16:colId xmlns:a16="http://schemas.microsoft.com/office/drawing/2014/main" val="612832612"/>
                    </a:ext>
                  </a:extLst>
                </a:gridCol>
                <a:gridCol w="779399">
                  <a:extLst>
                    <a:ext uri="{9D8B030D-6E8A-4147-A177-3AD203B41FA5}">
                      <a16:colId xmlns:a16="http://schemas.microsoft.com/office/drawing/2014/main" val="2446697939"/>
                    </a:ext>
                  </a:extLst>
                </a:gridCol>
                <a:gridCol w="1125855">
                  <a:extLst>
                    <a:ext uri="{9D8B030D-6E8A-4147-A177-3AD203B41FA5}">
                      <a16:colId xmlns:a16="http://schemas.microsoft.com/office/drawing/2014/main" val="3603685010"/>
                    </a:ext>
                  </a:extLst>
                </a:gridCol>
                <a:gridCol w="2744248">
                  <a:extLst>
                    <a:ext uri="{9D8B030D-6E8A-4147-A177-3AD203B41FA5}">
                      <a16:colId xmlns:a16="http://schemas.microsoft.com/office/drawing/2014/main" val="943567422"/>
                    </a:ext>
                  </a:extLst>
                </a:gridCol>
                <a:gridCol w="1767506">
                  <a:extLst>
                    <a:ext uri="{9D8B030D-6E8A-4147-A177-3AD203B41FA5}">
                      <a16:colId xmlns:a16="http://schemas.microsoft.com/office/drawing/2014/main" val="974186522"/>
                    </a:ext>
                  </a:extLst>
                </a:gridCol>
              </a:tblGrid>
              <a:tr h="1720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Credits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Fall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Semester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Credits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Spring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Semester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008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2"/>
                        </a:rPr>
                        <a:t>CHM 11500 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General Chemistry 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 Chemistry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3"/>
                        </a:rPr>
                        <a:t>CHM 11600 </a:t>
                      </a:r>
                      <a:endParaRPr lang="en-US" sz="1400" dirty="0"/>
                    </a:p>
                    <a:p>
                      <a:pPr algn="l"/>
                      <a:r>
                        <a:rPr lang="en-US" sz="1400" dirty="0"/>
                        <a:t>or </a:t>
                      </a:r>
                    </a:p>
                    <a:p>
                      <a:pPr algn="l"/>
                      <a:r>
                        <a:rPr lang="en-US" sz="1400" dirty="0">
                          <a:hlinkClick r:id="rId4"/>
                        </a:rPr>
                        <a:t>CS 15900</a:t>
                      </a:r>
                      <a:endParaRPr lang="en-US" sz="1400" dirty="0"/>
                    </a:p>
                    <a:p>
                      <a:pPr algn="l"/>
                      <a:r>
                        <a:rPr lang="en-US" sz="1400" dirty="0"/>
                        <a:t>or </a:t>
                      </a:r>
                    </a:p>
                    <a:p>
                      <a:pPr algn="l"/>
                      <a:r>
                        <a:rPr lang="en-US" sz="1400" dirty="0">
                          <a:hlinkClick r:id="rId5"/>
                        </a:rPr>
                        <a:t>CS 17700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General Chemistry II</a:t>
                      </a:r>
                    </a:p>
                    <a:p>
                      <a:pPr algn="l"/>
                      <a:r>
                        <a:rPr lang="en-US" sz="1400" dirty="0"/>
                        <a:t>Or </a:t>
                      </a:r>
                    </a:p>
                    <a:p>
                      <a:pPr algn="l"/>
                      <a:r>
                        <a:rPr lang="en-US" sz="1400" dirty="0"/>
                        <a:t>C Programming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General Chemistry II</a:t>
                      </a:r>
                    </a:p>
                    <a:p>
                      <a:pPr algn="l"/>
                      <a:r>
                        <a:rPr lang="en-US" dirty="0"/>
                        <a:t>Or </a:t>
                      </a:r>
                    </a:p>
                    <a:p>
                      <a:pPr algn="l"/>
                      <a:r>
                        <a:rPr lang="en-US" dirty="0"/>
                        <a:t>C Programming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146503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6"/>
                        </a:rPr>
                        <a:t>ENGR 13100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Transforming Ideas to Innovation 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Transforming Ideas to Innovation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7"/>
                        </a:rPr>
                        <a:t>ENGR 13200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Transforming Ideas to Innovation II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Transforming Ideas to Innovation II</a:t>
                      </a:r>
                    </a:p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8176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8"/>
                        </a:rPr>
                        <a:t>MA 16500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Analytic Geometry and Calculus 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Analytic Geometry and Calculus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9"/>
                        </a:rPr>
                        <a:t>MA 16600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Analytic Geometry and Calculus II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dirty="0"/>
                        <a:t>Analytic Geometry and Calculus 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45226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10"/>
                        </a:rPr>
                        <a:t>Human Cultures: Humanities Selective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11"/>
                        </a:rPr>
                        <a:t>PHYS 17200</a:t>
                      </a:r>
                      <a:endParaRPr lang="en-US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Modern Mechanics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dirty="0"/>
                        <a:t>Modern Mechanics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028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3-4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10"/>
                        </a:rPr>
                        <a:t>Written Communication Selective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hlinkClick r:id="rId10"/>
                        </a:rPr>
                        <a:t>Oral Communication Selective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8"/>
                  </a:ext>
                </a:extLst>
              </a:tr>
              <a:tr h="3123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17-18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16-17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774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748129-0528-4882-B37A-F0AFB9A0F41A}"/>
              </a:ext>
            </a:extLst>
          </p:cNvPr>
          <p:cNvSpPr txBox="1"/>
          <p:nvPr/>
        </p:nvSpPr>
        <p:spPr>
          <a:xfrm>
            <a:off x="587140" y="6291328"/>
            <a:ext cx="1119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AP/Dual credit may affect first-semester course selection. Your advisor will discuss options with you during your All Aboard registration appointment.</a:t>
            </a:r>
          </a:p>
        </p:txBody>
      </p:sp>
    </p:spTree>
    <p:extLst>
      <p:ext uri="{BB962C8B-B14F-4D97-AF65-F5344CB8AC3E}">
        <p14:creationId xmlns:p14="http://schemas.microsoft.com/office/powerpoint/2010/main" val="41065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A487C-DDC6-4FCF-8F5E-D1218904D8FF}"/>
              </a:ext>
            </a:extLst>
          </p:cNvPr>
          <p:cNvSpPr txBox="1"/>
          <p:nvPr/>
        </p:nvSpPr>
        <p:spPr>
          <a:xfrm>
            <a:off x="462013" y="339657"/>
            <a:ext cx="10179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Aboard Registration Process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A9B77-CB99-4693-B632-F82AB9C82260}"/>
              </a:ext>
            </a:extLst>
          </p:cNvPr>
          <p:cNvSpPr txBox="1"/>
          <p:nvPr/>
        </p:nvSpPr>
        <p:spPr>
          <a:xfrm>
            <a:off x="321333" y="1567438"/>
            <a:ext cx="115493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ABE Advisors will be conducting Registration Appointments between June 1</a:t>
            </a:r>
            <a:r>
              <a:rPr lang="en-US" sz="2000" b="1" baseline="30000" dirty="0"/>
              <a:t>st</a:t>
            </a:r>
            <a:r>
              <a:rPr lang="en-US" sz="2000" b="1" dirty="0"/>
              <a:t> and July 1</a:t>
            </a:r>
            <a:r>
              <a:rPr lang="en-US" sz="2000" b="1" baseline="30000" dirty="0"/>
              <a:t>st</a:t>
            </a:r>
            <a:r>
              <a:rPr lang="en-US" sz="2000" b="1" dirty="0"/>
              <a:t>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Watch your Purdue email for an invitation to schedule your registration appointment.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Appointments will be held online via ZOOM*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Have access to a computer or laptop which will make the registration process run smoother.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for your Advising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want to get to know YOU – be prepared to tell us a little about yourself (hobbies, interests, career goals, </a:t>
            </a:r>
            <a:r>
              <a:rPr lang="en-US" dirty="0" err="1"/>
              <a:t>etc</a:t>
            </a:r>
            <a:r>
              <a:rPr lang="en-US" dirty="0"/>
              <a:t>)!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 your list of earned/expected AP and Dual credits handy so we can discuss how/if you want to apply them to your degree.  (Be sure you entered these courses on your Student Information Form!)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Prepare a list of questions for your advisor – questions can be about academics, transitioning to Purdue from high school, campus resources and opportunities, </a:t>
            </a:r>
            <a:r>
              <a:rPr lang="en-US" dirty="0" err="1"/>
              <a:t>etc</a:t>
            </a:r>
            <a:r>
              <a:rPr lang="en-US" dirty="0"/>
              <a:t> – don’t hesitate to ask – we’re here to help!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*If you do not have access to a computer, a phone appointment is an option, please indicate your need for an alternative meeting mode when you register for your appointment.</a:t>
            </a:r>
          </a:p>
        </p:txBody>
      </p:sp>
    </p:spTree>
    <p:extLst>
      <p:ext uri="{BB962C8B-B14F-4D97-AF65-F5344CB8AC3E}">
        <p14:creationId xmlns:p14="http://schemas.microsoft.com/office/powerpoint/2010/main" val="294019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A487C-DDC6-4FCF-8F5E-D1218904D8FF}"/>
              </a:ext>
            </a:extLst>
          </p:cNvPr>
          <p:cNvSpPr txBox="1"/>
          <p:nvPr/>
        </p:nvSpPr>
        <p:spPr>
          <a:xfrm>
            <a:off x="199642" y="386743"/>
            <a:ext cx="10245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Steps following Registration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517FF-2D68-4CEB-9F8A-30381D1D8293}"/>
              </a:ext>
            </a:extLst>
          </p:cNvPr>
          <p:cNvSpPr txBox="1"/>
          <p:nvPr/>
        </p:nvSpPr>
        <p:spPr>
          <a:xfrm>
            <a:off x="99710" y="1225689"/>
            <a:ext cx="108091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Enjoy high school graduation!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</a:t>
            </a:r>
            <a:r>
              <a:rPr lang="en-US" dirty="0">
                <a:hlinkClick r:id="rId2"/>
              </a:rPr>
              <a:t>Purdue 102 </a:t>
            </a:r>
            <a:r>
              <a:rPr lang="en-US" dirty="0"/>
              <a:t>and all items on your </a:t>
            </a:r>
            <a:r>
              <a:rPr lang="en-US" dirty="0">
                <a:hlinkClick r:id="rId3"/>
              </a:rPr>
              <a:t>New Student Task List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your finalized Fall 2024 schedule. Schedules will be available July 18</a:t>
            </a:r>
            <a:r>
              <a:rPr lang="en-US" baseline="30000" dirty="0"/>
              <a:t>th</a:t>
            </a:r>
            <a:r>
              <a:rPr lang="en-US" dirty="0"/>
              <a:t> by 5 p.m.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Schedule modification may be made beginning July 22nd, but only after consultation with your advisor!</a:t>
            </a:r>
            <a:r>
              <a:rPr lang="en-US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your enrollment and meet financial obligations.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Register for and attend an </a:t>
            </a:r>
            <a:r>
              <a:rPr lang="en-US" dirty="0">
                <a:hlinkClick r:id="rId4"/>
              </a:rPr>
              <a:t>Orientation Program</a:t>
            </a:r>
            <a:r>
              <a:rPr lang="en-US" dirty="0"/>
              <a:t>!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Come to the College of Agriculture Welcome – Friday, August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Classes Begin – Monday, August 19</a:t>
            </a:r>
            <a:r>
              <a:rPr lang="en-US" baseline="30000" dirty="0"/>
              <a:t>th	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 us for the ABE Welcome Back Picnic  - TBA (Early September)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759E1-3C59-4BC6-BA40-D9613866DE60}"/>
              </a:ext>
            </a:extLst>
          </p:cNvPr>
          <p:cNvSpPr/>
          <p:nvPr/>
        </p:nvSpPr>
        <p:spPr>
          <a:xfrm>
            <a:off x="293675" y="6002637"/>
            <a:ext cx="11798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Be sure to check your Purdue email regularly throughout the summer!</a:t>
            </a:r>
          </a:p>
        </p:txBody>
      </p:sp>
      <p:pic>
        <p:nvPicPr>
          <p:cNvPr id="1026" name="Picture 2" descr="Reflection on High School Graduations, 60 Years Apart | Boomer Magazine">
            <a:extLst>
              <a:ext uri="{FF2B5EF4-FFF2-40B4-BE49-F238E27FC236}">
                <a16:creationId xmlns:a16="http://schemas.microsoft.com/office/drawing/2014/main" id="{56517618-0A4B-4E74-B091-EE20EE8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94" y="1361981"/>
            <a:ext cx="2722267" cy="15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content-ort2-2.xx.fbcdn.net/v/t39.30808-6/278472556_537953214409185_851745110891218595_n.jpg?stp=cp0_dst-jpg_e15_p320x320_q65&amp;_nc_cat=103&amp;ccb=1-5&amp;_nc_sid=9e2e56&amp;_nc_ohc=n8ds-hQXhwgAX-l_zxP&amp;_nc_ht=scontent-ort2-2.xx&amp;oh=00_AT-s41QucQg_xuctqQjve8jtrKhznoz6B6QnuJW__NNVpg&amp;oe=6276F32E">
            <a:extLst>
              <a:ext uri="{FF2B5EF4-FFF2-40B4-BE49-F238E27FC236}">
                <a16:creationId xmlns:a16="http://schemas.microsoft.com/office/drawing/2014/main" id="{E8FCB381-6677-4CF7-AE4C-CE63DCCF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741" y="3577528"/>
            <a:ext cx="2305827" cy="23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0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EB928E-07DF-42ED-ADB5-D243EB37F0FD}"/>
              </a:ext>
            </a:extLst>
          </p:cNvPr>
          <p:cNvSpPr txBox="1"/>
          <p:nvPr/>
        </p:nvSpPr>
        <p:spPr>
          <a:xfrm>
            <a:off x="339715" y="402506"/>
            <a:ext cx="9899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WELCOME TO ABE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6503C-BC64-43E7-A015-3B1637699C39}"/>
              </a:ext>
            </a:extLst>
          </p:cNvPr>
          <p:cNvSpPr txBox="1"/>
          <p:nvPr/>
        </p:nvSpPr>
        <p:spPr>
          <a:xfrm>
            <a:off x="432143" y="4457406"/>
            <a:ext cx="4318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</a:rPr>
              <a:t>BOILER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3DFBB5-2B16-4926-B9D1-245976530636}"/>
              </a:ext>
            </a:extLst>
          </p:cNvPr>
          <p:cNvSpPr txBox="1"/>
          <p:nvPr/>
        </p:nvSpPr>
        <p:spPr>
          <a:xfrm>
            <a:off x="86627" y="2551837"/>
            <a:ext cx="4042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We can’t wait </a:t>
            </a:r>
          </a:p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for you to join us this fall!</a:t>
            </a:r>
          </a:p>
        </p:txBody>
      </p:sp>
      <p:pic>
        <p:nvPicPr>
          <p:cNvPr id="3074" name="Picture 2" descr="Purdue Agricultural and Biological Engineering program ranked No. 1 - Purdue  University News">
            <a:extLst>
              <a:ext uri="{FF2B5EF4-FFF2-40B4-BE49-F238E27FC236}">
                <a16:creationId xmlns:a16="http://schemas.microsoft.com/office/drawing/2014/main" id="{B2A26A36-27CA-4931-8ACC-92773A852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11" y="1624202"/>
            <a:ext cx="76200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3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D3731D-57FD-40AC-8D0C-5AFB1D1C5061}"/>
              </a:ext>
            </a:extLst>
          </p:cNvPr>
          <p:cNvSpPr txBox="1"/>
          <p:nvPr/>
        </p:nvSpPr>
        <p:spPr>
          <a:xfrm>
            <a:off x="429592" y="348747"/>
            <a:ext cx="8759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Aboard ABE Overview</a:t>
            </a:r>
            <a:r>
              <a:rPr lang="en-US" sz="4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6CF7E-A33E-4657-9BB9-8EE531E77C8D}"/>
              </a:ext>
            </a:extLst>
          </p:cNvPr>
          <p:cNvSpPr txBox="1"/>
          <p:nvPr/>
        </p:nvSpPr>
        <p:spPr>
          <a:xfrm>
            <a:off x="429593" y="2217601"/>
            <a:ext cx="110230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Meet the Agricultural and Biological Engineering (ABE) Undergraduate Academic Programs Staff</a:t>
            </a:r>
          </a:p>
          <a:p>
            <a:pPr lvl="0"/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Review Degree Programs offered by ABE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Review the All Aboard registration process for ABE</a:t>
            </a:r>
          </a:p>
          <a:p>
            <a:pPr lvl="0"/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Note upcoming events and important next steps</a:t>
            </a:r>
          </a:p>
        </p:txBody>
      </p:sp>
    </p:spTree>
    <p:extLst>
      <p:ext uri="{BB962C8B-B14F-4D97-AF65-F5344CB8AC3E}">
        <p14:creationId xmlns:p14="http://schemas.microsoft.com/office/powerpoint/2010/main" val="274113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827A44-3FF4-47D7-B2D1-17F3B9CFC869}"/>
              </a:ext>
            </a:extLst>
          </p:cNvPr>
          <p:cNvSpPr txBox="1"/>
          <p:nvPr/>
        </p:nvSpPr>
        <p:spPr>
          <a:xfrm>
            <a:off x="14653" y="349226"/>
            <a:ext cx="9985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 Academic Programs Staff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C94F2-4CB7-4C39-B9B1-F35A1D24AAB9}"/>
              </a:ext>
            </a:extLst>
          </p:cNvPr>
          <p:cNvSpPr txBox="1"/>
          <p:nvPr/>
        </p:nvSpPr>
        <p:spPr>
          <a:xfrm>
            <a:off x="302623" y="1773537"/>
            <a:ext cx="7666893" cy="391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Many of your may have met Dan on a visit to campus.  </a:t>
            </a:r>
          </a:p>
          <a:p>
            <a:endParaRPr lang="en-US" sz="2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Dan assists our students in a number of ways including: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ABE Ambassador Coordinator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Student Recruitment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Scholarships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Job Search Tips and Tricks</a:t>
            </a:r>
          </a:p>
          <a:p>
            <a:pPr marL="5715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59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Daniel Taylor">
            <a:extLst>
              <a:ext uri="{FF2B5EF4-FFF2-40B4-BE49-F238E27FC236}">
                <a16:creationId xmlns:a16="http://schemas.microsoft.com/office/drawing/2014/main" id="{69B9164D-34C0-48E2-8754-4DBD9C14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646" y="1660277"/>
            <a:ext cx="2821618" cy="321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DE34BC-F400-41C7-B8E2-F8E4FC5C7CA8}"/>
              </a:ext>
            </a:extLst>
          </p:cNvPr>
          <p:cNvSpPr txBox="1"/>
          <p:nvPr/>
        </p:nvSpPr>
        <p:spPr>
          <a:xfrm>
            <a:off x="8377646" y="4876921"/>
            <a:ext cx="35117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Dan Taylor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Academic Coordinator / Assistant to the Dept. Head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ABE 1033</a:t>
            </a:r>
          </a:p>
          <a:p>
            <a:r>
              <a:rPr lang="en-US" sz="1800" b="1" u="sng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hlinkClick r:id="rId3"/>
              </a:rPr>
              <a:t>taylordc@purdue.edu</a:t>
            </a:r>
            <a:endParaRPr lang="en-US" sz="1800" b="1" u="sng" dirty="0">
              <a:solidFill>
                <a:srgbClr val="000000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6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F74555-99A0-4F7F-93FD-C621EC452074}"/>
              </a:ext>
            </a:extLst>
          </p:cNvPr>
          <p:cNvSpPr txBox="1"/>
          <p:nvPr/>
        </p:nvSpPr>
        <p:spPr>
          <a:xfrm>
            <a:off x="307317" y="1899188"/>
            <a:ext cx="76668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Brenda assists our students in a number of ways including:</a:t>
            </a:r>
          </a:p>
          <a:p>
            <a:pPr marL="0" indent="0">
              <a:buNone/>
            </a:pPr>
            <a:endParaRPr lang="en-US" sz="2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Internships/Co-Op Information and approval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Study Abroad Information and approvals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Curriculum Support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Graduation Audits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27A44-3FF4-47D7-B2D1-17F3B9CFC869}"/>
              </a:ext>
            </a:extLst>
          </p:cNvPr>
          <p:cNvSpPr txBox="1"/>
          <p:nvPr/>
        </p:nvSpPr>
        <p:spPr>
          <a:xfrm>
            <a:off x="14653" y="349226"/>
            <a:ext cx="9985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 Academic Programs Staff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67CDBCA-B40B-4B90-9762-0C9491C4C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3701" y="1548214"/>
            <a:ext cx="2261119" cy="31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2D1A4-4008-4C53-8EF9-577D39875BCC}"/>
              </a:ext>
            </a:extLst>
          </p:cNvPr>
          <p:cNvSpPr txBox="1"/>
          <p:nvPr/>
        </p:nvSpPr>
        <p:spPr>
          <a:xfrm>
            <a:off x="8656319" y="4688657"/>
            <a:ext cx="35356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Brenda Schroeder </a:t>
            </a:r>
          </a:p>
          <a:p>
            <a:pPr marL="0" indent="0">
              <a:buNone/>
            </a:pPr>
            <a:r>
              <a:rPr lang="en-US" sz="1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Director of Undergraduate Programs</a:t>
            </a:r>
          </a:p>
          <a:p>
            <a:pPr marL="0" indent="0">
              <a:buNone/>
            </a:pPr>
            <a:r>
              <a:rPr lang="en-US" sz="1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ABE 1035 </a:t>
            </a:r>
          </a:p>
          <a:p>
            <a:r>
              <a:rPr lang="en-US" sz="18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hlinkClick r:id="rId3"/>
              </a:rPr>
              <a:t>brendaschroeder@purdue.edu</a:t>
            </a:r>
            <a:endParaRPr lang="en-US" sz="18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5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9501A-D274-4269-8D08-49D6CC4FD209}"/>
              </a:ext>
            </a:extLst>
          </p:cNvPr>
          <p:cNvSpPr txBox="1"/>
          <p:nvPr/>
        </p:nvSpPr>
        <p:spPr>
          <a:xfrm>
            <a:off x="488226" y="2414182"/>
            <a:ext cx="72885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lvl="1" defTabSz="457200">
              <a:defRPr/>
            </a:pP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Laurie serves as Academic Advisor for Biological Engineering Students</a:t>
            </a:r>
          </a:p>
          <a:p>
            <a:pPr lvl="1" defTabSz="457200">
              <a:defRPr/>
            </a:pPr>
            <a:endParaRPr lang="en-US" sz="2400" b="1" dirty="0">
              <a:solidFill>
                <a:srgbClr val="000000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lvl="1" defTabSz="457200">
              <a:defRPr/>
            </a:pP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Additionally, Laurie coordinates the Transition to Major process and Recruitment Sessions for First Year Engineering Students (FYE)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9370C-8BEB-472C-BD31-A5A55C8451C4}"/>
              </a:ext>
            </a:extLst>
          </p:cNvPr>
          <p:cNvSpPr txBox="1"/>
          <p:nvPr/>
        </p:nvSpPr>
        <p:spPr>
          <a:xfrm>
            <a:off x="82061" y="419071"/>
            <a:ext cx="9812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 Academic Programs Staff </a:t>
            </a:r>
          </a:p>
        </p:txBody>
      </p:sp>
      <p:pic>
        <p:nvPicPr>
          <p:cNvPr id="2050" name="Picture 2" descr="Laurie Snyder">
            <a:extLst>
              <a:ext uri="{FF2B5EF4-FFF2-40B4-BE49-F238E27FC236}">
                <a16:creationId xmlns:a16="http://schemas.microsoft.com/office/drawing/2014/main" id="{68B6F511-1A27-44EE-85C2-2697E8E6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108" y="1581793"/>
            <a:ext cx="2646899" cy="32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782AF1-4218-4EC3-93A0-49ACD4B95B6A}"/>
              </a:ext>
            </a:extLst>
          </p:cNvPr>
          <p:cNvSpPr txBox="1"/>
          <p:nvPr/>
        </p:nvSpPr>
        <p:spPr>
          <a:xfrm>
            <a:off x="8636726" y="5025741"/>
            <a:ext cx="3990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Laurie Snyder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Senior Academic Advisor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ABE 1037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hlinkClick r:id="rId3"/>
              </a:rPr>
              <a:t>snyde158@purdue.edu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5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9501A-D274-4269-8D08-49D6CC4FD209}"/>
              </a:ext>
            </a:extLst>
          </p:cNvPr>
          <p:cNvSpPr txBox="1"/>
          <p:nvPr/>
        </p:nvSpPr>
        <p:spPr>
          <a:xfrm>
            <a:off x="82061" y="2502753"/>
            <a:ext cx="884790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lvl="1" defTabSz="457200">
              <a:defRPr/>
            </a:pPr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Samantha serves as primary advisor for students in the following programs:</a:t>
            </a:r>
          </a:p>
          <a:p>
            <a:pPr lvl="1" defTabSz="457200">
              <a:defRPr/>
            </a:pPr>
            <a:endParaRPr lang="en-US" sz="2400" b="1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1257300" lvl="2" indent="-34290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Pre-Agricultural and Biological Engineering (PABE)</a:t>
            </a:r>
          </a:p>
          <a:p>
            <a:pPr marL="1257300" lvl="2" indent="-342900" defTabSz="457200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Agricultural Systems Management (ASM)</a:t>
            </a:r>
          </a:p>
          <a:p>
            <a:pPr marL="1257300" lvl="2" indent="-342900" defTabSz="457200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Agricultural Engineering (AE)</a:t>
            </a:r>
          </a:p>
          <a:p>
            <a:pPr marL="1257300" lvl="2" indent="-342900" defTabSz="457200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Environmental and Natural Resources Engineering (ENRE)</a:t>
            </a:r>
          </a:p>
          <a:p>
            <a:pPr marL="1257300" lvl="2" indent="-342900" defTabSz="457200">
              <a:buFont typeface="Wingdings" panose="05000000000000000000" pitchFamily="2" charset="2"/>
              <a:buChar char="§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9370C-8BEB-472C-BD31-A5A55C8451C4}"/>
              </a:ext>
            </a:extLst>
          </p:cNvPr>
          <p:cNvSpPr txBox="1"/>
          <p:nvPr/>
        </p:nvSpPr>
        <p:spPr>
          <a:xfrm>
            <a:off x="82061" y="419071"/>
            <a:ext cx="9812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 Academic Programs Staff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0D28F-F07D-4448-8D7F-63A02D1CE793}"/>
              </a:ext>
            </a:extLst>
          </p:cNvPr>
          <p:cNvSpPr txBox="1"/>
          <p:nvPr/>
        </p:nvSpPr>
        <p:spPr>
          <a:xfrm>
            <a:off x="9135291" y="4703356"/>
            <a:ext cx="38165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Samantha Greulach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Academic Advisor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ABE 103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hlinkClick r:id="rId2"/>
              </a:rPr>
              <a:t>snyde158@purdue.edu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83502-DAF1-4F14-9CFC-30C654459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5291" y="1624811"/>
            <a:ext cx="2248862" cy="29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1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CD4CA1-E220-4865-9D79-63348AB8BE3E}"/>
              </a:ext>
            </a:extLst>
          </p:cNvPr>
          <p:cNvSpPr txBox="1"/>
          <p:nvPr/>
        </p:nvSpPr>
        <p:spPr>
          <a:xfrm>
            <a:off x="570368" y="3246597"/>
            <a:ext cx="77130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Supporting Undergraduate and Graduate Programs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Publishes Weekly Newsletter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9370C-8BEB-472C-BD31-A5A55C8451C4}"/>
              </a:ext>
            </a:extLst>
          </p:cNvPr>
          <p:cNvSpPr txBox="1"/>
          <p:nvPr/>
        </p:nvSpPr>
        <p:spPr>
          <a:xfrm>
            <a:off x="168688" y="322818"/>
            <a:ext cx="9812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 Academic Programs Staff </a:t>
            </a:r>
          </a:p>
        </p:txBody>
      </p:sp>
      <p:pic>
        <p:nvPicPr>
          <p:cNvPr id="9" name="Picture 8" descr="https://engineering.purdue.edu/ResourceDB/ResourceFiles/image66195/alter?box=0,0,300,400&amp;height=160&amp;width=120">
            <a:extLst>
              <a:ext uri="{FF2B5EF4-FFF2-40B4-BE49-F238E27FC236}">
                <a16:creationId xmlns:a16="http://schemas.microsoft.com/office/drawing/2014/main" id="{82D8C95C-D486-4526-8398-026203DE40F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7645" y="1463040"/>
            <a:ext cx="2902443" cy="328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8BFBB8-DCF3-4F6E-808F-6529556DBBFE}"/>
              </a:ext>
            </a:extLst>
          </p:cNvPr>
          <p:cNvSpPr txBox="1"/>
          <p:nvPr/>
        </p:nvSpPr>
        <p:spPr>
          <a:xfrm>
            <a:off x="8519160" y="4990739"/>
            <a:ext cx="3777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Yvonne Hardebeck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Program Coordinator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ABE 1044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hlinkClick r:id="rId3"/>
              </a:rPr>
              <a:t>hardebey@purdue.edu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F026B-416B-4AEF-A05A-6A0D35F94749}"/>
              </a:ext>
            </a:extLst>
          </p:cNvPr>
          <p:cNvSpPr txBox="1"/>
          <p:nvPr/>
        </p:nvSpPr>
        <p:spPr>
          <a:xfrm>
            <a:off x="720335" y="2731117"/>
            <a:ext cx="61880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Yvonne assists our students in a number of ways including:</a:t>
            </a:r>
          </a:p>
        </p:txBody>
      </p:sp>
    </p:spTree>
    <p:extLst>
      <p:ext uri="{BB962C8B-B14F-4D97-AF65-F5344CB8AC3E}">
        <p14:creationId xmlns:p14="http://schemas.microsoft.com/office/powerpoint/2010/main" val="300349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B3DB-DFD8-4A31-B457-6E0ED7CA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5"/>
            <a:ext cx="11096625" cy="87788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 Undergraduate Degree Options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E8F63-99EA-40C8-A016-389C473F85F5}"/>
              </a:ext>
            </a:extLst>
          </p:cNvPr>
          <p:cNvSpPr/>
          <p:nvPr/>
        </p:nvSpPr>
        <p:spPr>
          <a:xfrm>
            <a:off x="-1" y="1459230"/>
            <a:ext cx="1172877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Bachelor of Science, BS</a:t>
            </a:r>
          </a:p>
          <a:p>
            <a:pPr algn="ctr" fontAlgn="base"/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base"/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Bachelor of Science in Agricultural Engineering, BSAGE</a:t>
            </a:r>
          </a:p>
          <a:p>
            <a:pPr algn="ctr" fontAlgn="base"/>
            <a:endParaRPr lang="en-US" sz="32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base"/>
            <a:r>
              <a:rPr lang="en-US" sz="3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Bachelor of Science in Biological Engineering, BSBE</a:t>
            </a:r>
            <a:endParaRPr lang="en-US" sz="3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base"/>
            <a:endParaRPr lang="en-US" sz="32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base"/>
            <a:endParaRPr lang="en-US" sz="200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US" sz="20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inherit"/>
            </a:endParaRPr>
          </a:p>
        </p:txBody>
      </p:sp>
      <p:pic>
        <p:nvPicPr>
          <p:cNvPr id="2050" name="Picture 2" descr="https://catalog.purdue.edu/mime/media/9/2198/ABE%202.jpg">
            <a:extLst>
              <a:ext uri="{FF2B5EF4-FFF2-40B4-BE49-F238E27FC236}">
                <a16:creationId xmlns:a16="http://schemas.microsoft.com/office/drawing/2014/main" id="{B8D3BE81-FA07-4A48-936D-4A669465A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2"/>
          <a:stretch/>
        </p:blipFill>
        <p:spPr bwMode="auto">
          <a:xfrm>
            <a:off x="1546576" y="4348903"/>
            <a:ext cx="8723436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3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B3DB-DFD8-4A31-B457-6E0ED7CA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5"/>
            <a:ext cx="11096625" cy="87788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 Degrees, Majors, and Concentrations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E8F63-99EA-40C8-A016-389C473F85F5}"/>
              </a:ext>
            </a:extLst>
          </p:cNvPr>
          <p:cNvSpPr/>
          <p:nvPr/>
        </p:nvSpPr>
        <p:spPr>
          <a:xfrm>
            <a:off x="856084" y="1587967"/>
            <a:ext cx="5239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Bachelor of Science, BS</a:t>
            </a:r>
          </a:p>
          <a:p>
            <a:pPr algn="ctr" fontAlgn="base"/>
            <a:r>
              <a:rPr lang="en-US" sz="2000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Agricultural Systems Management</a:t>
            </a:r>
            <a:endParaRPr lang="en-US" sz="2000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US" sz="20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inherit"/>
            </a:endParaRPr>
          </a:p>
        </p:txBody>
      </p:sp>
      <p:pic>
        <p:nvPicPr>
          <p:cNvPr id="4" name="Online Media 3" title="Ag Systems Management: Solving Technology Challenges in Agriculture">
            <a:hlinkClick r:id="" action="ppaction://media"/>
            <a:extLst>
              <a:ext uri="{FF2B5EF4-FFF2-40B4-BE49-F238E27FC236}">
                <a16:creationId xmlns:a16="http://schemas.microsoft.com/office/drawing/2014/main" id="{98603950-BCA0-4A9C-8956-47F1ABA17C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0852" y="2809153"/>
            <a:ext cx="6020220" cy="33863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D021E6-DEF7-4C7B-9A53-6473FAF5CF49}"/>
              </a:ext>
            </a:extLst>
          </p:cNvPr>
          <p:cNvSpPr/>
          <p:nvPr/>
        </p:nvSpPr>
        <p:spPr>
          <a:xfrm>
            <a:off x="6665167" y="318347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base"/>
            <a:r>
              <a:rPr lang="en-US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With optional concentrations in</a:t>
            </a:r>
          </a:p>
          <a:p>
            <a:pPr lvl="1" fontAlgn="base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u="sng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AgroSecurity</a:t>
            </a:r>
            <a:endParaRPr lang="en-US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Data and Information Systems</a:t>
            </a:r>
            <a:endParaRPr lang="en-US" u="sng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Leadership and Management</a:t>
            </a: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94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4EE75F50A6F49BA8BC785518D7B5A" ma:contentTypeVersion="8" ma:contentTypeDescription="Create a new document." ma:contentTypeScope="" ma:versionID="0b63efb9062a1ffa4d6822e3f0655587">
  <xsd:schema xmlns:xsd="http://www.w3.org/2001/XMLSchema" xmlns:xs="http://www.w3.org/2001/XMLSchema" xmlns:p="http://schemas.microsoft.com/office/2006/metadata/properties" xmlns:ns3="58157a8d-43f0-41be-b2e4-d8fd41def91f" targetNamespace="http://schemas.microsoft.com/office/2006/metadata/properties" ma:root="true" ma:fieldsID="a52e0eb57b62d1a4fc6dea582ab5ed15" ns3:_="">
    <xsd:import namespace="58157a8d-43f0-41be-b2e4-d8fd41def9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57a8d-43f0-41be-b2e4-d8fd41def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4CF949-FC92-471B-AC38-8E7A1E814E4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58157a8d-43f0-41be-b2e4-d8fd41def91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2019DC1-FF49-493A-B607-0EE681CB75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FA5943-6E41-445A-B582-3B08BD1F4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157a8d-43f0-41be-b2e4-d8fd41def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3764</TotalTime>
  <Words>1061</Words>
  <Application>Microsoft Office PowerPoint</Application>
  <PresentationFormat>Widescreen</PresentationFormat>
  <Paragraphs>226</Paragraphs>
  <Slides>17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Noto Sans Symbols</vt:lpstr>
      <vt:lpstr>Segoe UI</vt:lpstr>
      <vt:lpstr>Segoe UI Semibold</vt:lpstr>
      <vt:lpstr>Wingdings</vt:lpstr>
      <vt:lpstr>Office Theme</vt:lpstr>
      <vt:lpstr>Welcome to ABE!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ABE Undergraduate Degree Options</vt:lpstr>
      <vt:lpstr>ABE Degrees, Majors, and Concentrations</vt:lpstr>
      <vt:lpstr>PowerPoint Presentation</vt:lpstr>
      <vt:lpstr>ABE Degrees, Majors, and Concentrations</vt:lpstr>
      <vt:lpstr>ABE Degrees, Majors, and Concentrations</vt:lpstr>
      <vt:lpstr>ABE Degrees, Majors, and Concentrations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Snyder, Laurie A</dc:creator>
  <cp:lastModifiedBy>Hardebeck, Yvonne L</cp:lastModifiedBy>
  <cp:revision>123</cp:revision>
  <cp:lastPrinted>2022-03-28T19:55:47Z</cp:lastPrinted>
  <dcterms:created xsi:type="dcterms:W3CDTF">2022-03-22T01:25:36Z</dcterms:created>
  <dcterms:modified xsi:type="dcterms:W3CDTF">2024-05-02T13:22:31Z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0x0101007FE4EE75F50A6F49BA8BC785518D7B5A</vt:lpwstr>
  </property>
</Properties>
</file>